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  <p:sldMasterId id="2147483709" r:id="rId4"/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5143500" cx="9144000"/>
  <p:notesSz cx="7559675" cy="10691800"/>
  <p:embeddedFontLst>
    <p:embeddedFont>
      <p:font typeface="Roboto Black"/>
      <p:bold r:id="rId38"/>
      <p:boldItalic r:id="rId39"/>
    </p:embeddedFont>
    <p:embeddedFont>
      <p:font typeface="Roboto Th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Black-boldItalic.fntdata"/><Relationship Id="rId38" Type="http://schemas.openxmlformats.org/officeDocument/2006/relationships/font" Target="fonts/RobotoBlack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2952f9df0_8_13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2952f9df0_8_13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2952f9df0_8_1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2952f9df0_8_1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2952f9df0_8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2952f9df0_8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2952f9df0_8_1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2952f9df0_8_1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921333e4a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921333e4a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921333e4a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921333e4a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921333e4a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921333e4a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921333e4a_0_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921333e4a_0_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921333e4a_0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921333e4a_0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015c045f0_0_1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5015c045f0_0_1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15c045f0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5015c045f0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015c045f0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5015c045f0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015c045f0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5015c045f0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015c045f0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5015c045f0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022aa8a7d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5022aa8a7d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afd1260ea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4afd1260ea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afd1260ea_0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4afd1260ea_0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5913720" y="4698720"/>
            <a:ext cx="3229920" cy="444960"/>
          </a:xfrm>
          <a:custGeom>
            <a:rect b="b" l="l" r="r" t="t"/>
            <a:pathLst>
              <a:path extrusionOk="0" h="17826" w="129222">
                <a:moveTo>
                  <a:pt x="129222" y="17795"/>
                </a:moveTo>
                <a:lnTo>
                  <a:pt x="0" y="17826"/>
                </a:lnTo>
                <a:lnTo>
                  <a:pt x="9278" y="0"/>
                </a:lnTo>
                <a:close/>
              </a:path>
            </a:pathLst>
          </a:custGeom>
          <a:solidFill>
            <a:srgbClr val="D7ECF8"/>
          </a:solidFill>
          <a:ln>
            <a:noFill/>
          </a:ln>
        </p:spPr>
      </p:sp>
      <p:sp>
        <p:nvSpPr>
          <p:cNvPr id="8" name="Google Shape;8;p1"/>
          <p:cNvSpPr/>
          <p:nvPr/>
        </p:nvSpPr>
        <p:spPr>
          <a:xfrm>
            <a:off x="-720" y="3540240"/>
            <a:ext cx="6183360" cy="1157040"/>
          </a:xfrm>
          <a:custGeom>
            <a:rect b="b" l="l" r="r" t="t"/>
            <a:pathLst>
              <a:path extrusionOk="0" h="46307" w="247364">
                <a:moveTo>
                  <a:pt x="34" y="9423"/>
                </a:moveTo>
                <a:lnTo>
                  <a:pt x="245855" y="46307"/>
                </a:lnTo>
                <a:lnTo>
                  <a:pt x="247364" y="43457"/>
                </a:lnTo>
                <a:lnTo>
                  <a:pt x="0" y="0"/>
                </a:lnTo>
                <a:close/>
              </a:path>
            </a:pathLst>
          </a:custGeom>
          <a:solidFill>
            <a:srgbClr val="81C2EA"/>
          </a:solidFill>
          <a:ln>
            <a:noFill/>
          </a:ln>
        </p:spPr>
      </p:sp>
      <p:sp>
        <p:nvSpPr>
          <p:cNvPr id="9" name="Google Shape;9;p1"/>
          <p:cNvSpPr/>
          <p:nvPr/>
        </p:nvSpPr>
        <p:spPr>
          <a:xfrm>
            <a:off x="302400" y="251640"/>
            <a:ext cx="7022160" cy="41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INSTITUTO DE INFORMÁTICA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Universidade Federal de Goiás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80" y="4300920"/>
            <a:ext cx="1675080" cy="5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160" y="3911760"/>
            <a:ext cx="1545120" cy="75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-720" y="-720"/>
            <a:ext cx="9144360" cy="5144040"/>
          </a:xfrm>
          <a:custGeom>
            <a:rect b="b" l="l" r="r" t="t"/>
            <a:pathLst>
              <a:path extrusionOk="0" h="205788" w="365808">
                <a:moveTo>
                  <a:pt x="24" y="0"/>
                </a:moveTo>
                <a:lnTo>
                  <a:pt x="306348" y="24"/>
                </a:lnTo>
                <a:lnTo>
                  <a:pt x="365808" y="205764"/>
                </a:lnTo>
                <a:lnTo>
                  <a:pt x="0" y="2057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4" name="Google Shape;64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40" y="0"/>
            <a:ext cx="914436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651080" y="0"/>
            <a:ext cx="1380960" cy="4705920"/>
          </a:xfrm>
          <a:custGeom>
            <a:rect b="b" l="l" r="r" t="t"/>
            <a:pathLst>
              <a:path extrusionOk="0" h="188262" w="55269">
                <a:moveTo>
                  <a:pt x="5953" y="0"/>
                </a:moveTo>
                <a:lnTo>
                  <a:pt x="55269" y="188262"/>
                </a:lnTo>
                <a:lnTo>
                  <a:pt x="54507" y="18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" name="Google Shape;66;p14"/>
          <p:cNvSpPr/>
          <p:nvPr/>
        </p:nvSpPr>
        <p:spPr>
          <a:xfrm flipH="1">
            <a:off x="8258760" y="4081680"/>
            <a:ext cx="883800" cy="106128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flipH="1">
            <a:off x="8258760" y="4259160"/>
            <a:ext cx="883800" cy="883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480" y="234360"/>
            <a:ext cx="618120" cy="6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3502800" y="1582200"/>
            <a:ext cx="97560" cy="18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1">
            <a:alphaModFix/>
          </a:blip>
          <a:srcRect b="0" l="2050" r="72685" t="0"/>
          <a:stretch/>
        </p:blipFill>
        <p:spPr>
          <a:xfrm>
            <a:off x="0" y="0"/>
            <a:ext cx="230796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-720" y="-9000"/>
            <a:ext cx="9156600" cy="5154120"/>
          </a:xfrm>
          <a:custGeom>
            <a:rect b="b" l="l" r="r" t="t"/>
            <a:pathLst>
              <a:path extrusionOk="0" h="206195" w="366292">
                <a:moveTo>
                  <a:pt x="8" y="383"/>
                </a:moveTo>
                <a:lnTo>
                  <a:pt x="0" y="172858"/>
                </a:lnTo>
                <a:lnTo>
                  <a:pt x="365792" y="206195"/>
                </a:lnTo>
                <a:lnTo>
                  <a:pt x="3662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4" name="Google Shape;174;p40"/>
          <p:cNvPicPr preferRelativeResize="0"/>
          <p:nvPr/>
        </p:nvPicPr>
        <p:blipFill rotWithShape="1">
          <a:blip r:embed="rId1">
            <a:alphaModFix amt="46000"/>
          </a:blip>
          <a:srcRect b="0" l="0" r="0" t="1232"/>
          <a:stretch/>
        </p:blipFill>
        <p:spPr>
          <a:xfrm flipH="1" rot="10800000">
            <a:off x="0" y="57600"/>
            <a:ext cx="9146160" cy="50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/>
          <p:nvPr/>
        </p:nvSpPr>
        <p:spPr>
          <a:xfrm>
            <a:off x="-720" y="4269960"/>
            <a:ext cx="8943840" cy="844200"/>
          </a:xfrm>
          <a:custGeom>
            <a:rect b="b" l="l" r="r" t="t"/>
            <a:pathLst>
              <a:path extrusionOk="0" h="33802" w="357778">
                <a:moveTo>
                  <a:pt x="24" y="0"/>
                </a:moveTo>
                <a:lnTo>
                  <a:pt x="0" y="5182"/>
                </a:lnTo>
                <a:lnTo>
                  <a:pt x="346520" y="33302"/>
                </a:lnTo>
                <a:lnTo>
                  <a:pt x="357778" y="33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6" name="Google Shape;176;p40"/>
          <p:cNvSpPr/>
          <p:nvPr/>
        </p:nvSpPr>
        <p:spPr>
          <a:xfrm flipH="1">
            <a:off x="8161560" y="4367520"/>
            <a:ext cx="981000" cy="775800"/>
          </a:xfrm>
          <a:prstGeom prst="rtTriangle">
            <a:avLst/>
          </a:prstGeom>
          <a:solidFill>
            <a:srgbClr val="81C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0"/>
          <p:cNvSpPr/>
          <p:nvPr/>
        </p:nvSpPr>
        <p:spPr>
          <a:xfrm flipH="1">
            <a:off x="8161560" y="4497120"/>
            <a:ext cx="981000" cy="64584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40" y="4588920"/>
            <a:ext cx="429480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0"/>
          <p:cNvSpPr txBox="1"/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40"/>
          <p:cNvSpPr txBox="1"/>
          <p:nvPr>
            <p:ph idx="1"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Google Shape;181;p40"/>
          <p:cNvSpPr txBox="1"/>
          <p:nvPr>
            <p:ph idx="2"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Google Shape;1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5" name="Google Shape;235;p5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3cjmO2GCyhU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CA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/>
          <p:nvPr/>
        </p:nvSpPr>
        <p:spPr>
          <a:xfrm>
            <a:off x="1631725" y="1885400"/>
            <a:ext cx="3152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Iury Alexandre Alves Bó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Luca Mascarenhas Plaster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Maria Rafaela dos Anjos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6"/>
          <p:cNvSpPr/>
          <p:nvPr/>
        </p:nvSpPr>
        <p:spPr>
          <a:xfrm>
            <a:off x="670951" y="1029350"/>
            <a:ext cx="7802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Algoritmo de Borůvka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6"/>
          <p:cNvSpPr/>
          <p:nvPr/>
        </p:nvSpPr>
        <p:spPr>
          <a:xfrm>
            <a:off x="1970640" y="3439800"/>
            <a:ext cx="3396600" cy="41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Setembro</a:t>
            </a:r>
            <a:r>
              <a:rPr b="0" i="0" lang="en" sz="2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/2022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5"/>
          <p:cNvPicPr preferRelativeResize="0"/>
          <p:nvPr/>
        </p:nvPicPr>
        <p:blipFill rotWithShape="1">
          <a:blip r:embed="rId3">
            <a:alphaModFix/>
          </a:blip>
          <a:srcRect b="37628" l="0" r="0" t="0"/>
          <a:stretch/>
        </p:blipFill>
        <p:spPr>
          <a:xfrm>
            <a:off x="0" y="727950"/>
            <a:ext cx="7883126" cy="36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75"/>
          <p:cNvSpPr txBox="1"/>
          <p:nvPr/>
        </p:nvSpPr>
        <p:spPr>
          <a:xfrm>
            <a:off x="120850" y="122250"/>
            <a:ext cx="71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"/>
                <a:ea typeface="Roboto"/>
                <a:cs typeface="Roboto"/>
                <a:sym typeface="Roboto"/>
              </a:rPr>
              <a:t>Representação de um grafo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6"/>
          <p:cNvPicPr preferRelativeResize="0"/>
          <p:nvPr/>
        </p:nvPicPr>
        <p:blipFill rotWithShape="1">
          <a:blip r:embed="rId3">
            <a:alphaModFix/>
          </a:blip>
          <a:srcRect b="37205" l="0" r="0" t="0"/>
          <a:stretch/>
        </p:blipFill>
        <p:spPr>
          <a:xfrm>
            <a:off x="0" y="724925"/>
            <a:ext cx="7842824" cy="36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120875" y="109325"/>
            <a:ext cx="65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Representação de um grafo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7"/>
          <p:cNvPicPr preferRelativeResize="0"/>
          <p:nvPr/>
        </p:nvPicPr>
        <p:blipFill rotWithShape="1">
          <a:blip r:embed="rId3">
            <a:alphaModFix/>
          </a:blip>
          <a:srcRect b="37562" l="0" r="0" t="0"/>
          <a:stretch/>
        </p:blipFill>
        <p:spPr>
          <a:xfrm>
            <a:off x="120850" y="842575"/>
            <a:ext cx="7614550" cy="3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77"/>
          <p:cNvSpPr txBox="1"/>
          <p:nvPr/>
        </p:nvSpPr>
        <p:spPr>
          <a:xfrm>
            <a:off x="120850" y="173250"/>
            <a:ext cx="64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Representação de um grafo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8"/>
          <p:cNvPicPr preferRelativeResize="0"/>
          <p:nvPr/>
        </p:nvPicPr>
        <p:blipFill rotWithShape="1">
          <a:blip r:embed="rId3">
            <a:alphaModFix/>
          </a:blip>
          <a:srcRect b="35316" l="0" r="0" t="0"/>
          <a:stretch/>
        </p:blipFill>
        <p:spPr>
          <a:xfrm>
            <a:off x="94000" y="690375"/>
            <a:ext cx="7756150" cy="37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78"/>
          <p:cNvSpPr txBox="1"/>
          <p:nvPr/>
        </p:nvSpPr>
        <p:spPr>
          <a:xfrm>
            <a:off x="94000" y="134300"/>
            <a:ext cx="64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Representação de um grafo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9"/>
          <p:cNvSpPr txBox="1"/>
          <p:nvPr>
            <p:ph type="title"/>
          </p:nvPr>
        </p:nvSpPr>
        <p:spPr>
          <a:xfrm>
            <a:off x="457200" y="180325"/>
            <a:ext cx="8229300" cy="5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Código-Fonte - Estrutura do Grafo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4" name="Google Shape;384;p79"/>
          <p:cNvPicPr preferRelativeResize="0"/>
          <p:nvPr/>
        </p:nvPicPr>
        <p:blipFill rotWithShape="1">
          <a:blip r:embed="rId3">
            <a:alphaModFix/>
          </a:blip>
          <a:srcRect b="10099" l="3242" r="3578" t="10630"/>
          <a:stretch/>
        </p:blipFill>
        <p:spPr>
          <a:xfrm>
            <a:off x="312025" y="1008438"/>
            <a:ext cx="8519951" cy="27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0"/>
          <p:cNvSpPr txBox="1"/>
          <p:nvPr>
            <p:ph type="title"/>
          </p:nvPr>
        </p:nvSpPr>
        <p:spPr>
          <a:xfrm>
            <a:off x="240600" y="0"/>
            <a:ext cx="8229300" cy="5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Código-Fonte - Algoritmo de Borůvka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80"/>
          <p:cNvPicPr preferRelativeResize="0"/>
          <p:nvPr/>
        </p:nvPicPr>
        <p:blipFill rotWithShape="1">
          <a:blip r:embed="rId3">
            <a:alphaModFix/>
          </a:blip>
          <a:srcRect b="48587" l="3310" r="13515" t="2610"/>
          <a:stretch/>
        </p:blipFill>
        <p:spPr>
          <a:xfrm>
            <a:off x="1153013" y="573301"/>
            <a:ext cx="6404477" cy="43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1"/>
          <p:cNvSpPr txBox="1"/>
          <p:nvPr>
            <p:ph type="title"/>
          </p:nvPr>
        </p:nvSpPr>
        <p:spPr>
          <a:xfrm>
            <a:off x="240600" y="0"/>
            <a:ext cx="8229300" cy="5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Código-Fonte - Algoritmo de Borůvka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8" name="Google Shape;398;p81"/>
          <p:cNvPicPr preferRelativeResize="0"/>
          <p:nvPr/>
        </p:nvPicPr>
        <p:blipFill rotWithShape="1">
          <a:blip r:embed="rId3">
            <a:alphaModFix/>
          </a:blip>
          <a:srcRect b="2978" l="3351" r="3538" t="51416"/>
          <a:stretch/>
        </p:blipFill>
        <p:spPr>
          <a:xfrm>
            <a:off x="725775" y="573300"/>
            <a:ext cx="7609800" cy="4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2"/>
          <p:cNvSpPr txBox="1"/>
          <p:nvPr>
            <p:ph type="title"/>
          </p:nvPr>
        </p:nvSpPr>
        <p:spPr>
          <a:xfrm>
            <a:off x="299600" y="0"/>
            <a:ext cx="8229300" cy="5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Código-Fonte - Vizinho mais próximo do grupo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5" name="Google Shape;405;p82"/>
          <p:cNvPicPr preferRelativeResize="0"/>
          <p:nvPr/>
        </p:nvPicPr>
        <p:blipFill rotWithShape="1">
          <a:blip r:embed="rId3">
            <a:alphaModFix/>
          </a:blip>
          <a:srcRect b="5146" l="3597" r="4625" t="5191"/>
          <a:stretch/>
        </p:blipFill>
        <p:spPr>
          <a:xfrm>
            <a:off x="1158088" y="540100"/>
            <a:ext cx="6512323" cy="44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3"/>
          <p:cNvSpPr txBox="1"/>
          <p:nvPr>
            <p:ph type="title"/>
          </p:nvPr>
        </p:nvSpPr>
        <p:spPr>
          <a:xfrm>
            <a:off x="299600" y="0"/>
            <a:ext cx="8229300" cy="5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Código-Fonte - Vizinho mais próximo do vértice 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2" name="Google Shape;412;p83"/>
          <p:cNvPicPr preferRelativeResize="0"/>
          <p:nvPr/>
        </p:nvPicPr>
        <p:blipFill rotWithShape="1">
          <a:blip r:embed="rId3">
            <a:alphaModFix/>
          </a:blip>
          <a:srcRect b="7561" l="2858" r="3103" t="7100"/>
          <a:stretch/>
        </p:blipFill>
        <p:spPr>
          <a:xfrm>
            <a:off x="404625" y="960875"/>
            <a:ext cx="8312550" cy="28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4"/>
          <p:cNvSpPr/>
          <p:nvPr/>
        </p:nvSpPr>
        <p:spPr>
          <a:xfrm>
            <a:off x="3817080" y="450000"/>
            <a:ext cx="478296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Exemplo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4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7"/>
          <p:cNvSpPr/>
          <p:nvPr/>
        </p:nvSpPr>
        <p:spPr>
          <a:xfrm>
            <a:off x="3817080" y="450000"/>
            <a:ext cx="478296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Equipe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7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5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5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80150"/>
            <a:ext cx="7331700" cy="417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6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6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80150"/>
            <a:ext cx="7018975" cy="399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425" y="256025"/>
            <a:ext cx="7018975" cy="40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7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7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325" y="580525"/>
            <a:ext cx="6793250" cy="37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8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88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00" y="801575"/>
            <a:ext cx="6898500" cy="3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9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9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00" y="693000"/>
            <a:ext cx="6678400" cy="36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0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0"/>
          <p:cNvSpPr txBox="1"/>
          <p:nvPr/>
        </p:nvSpPr>
        <p:spPr>
          <a:xfrm>
            <a:off x="1616525" y="1857000"/>
            <a:ext cx="7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150" y="808000"/>
            <a:ext cx="6851700" cy="31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90"/>
          <p:cNvSpPr txBox="1"/>
          <p:nvPr/>
        </p:nvSpPr>
        <p:spPr>
          <a:xfrm>
            <a:off x="480950" y="307250"/>
            <a:ext cx="832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     (n-1)*                                                                      </a:t>
            </a:r>
            <a:r>
              <a:rPr b="1" lang="en" sz="1700">
                <a:solidFill>
                  <a:schemeClr val="dk1"/>
                </a:solidFill>
              </a:rPr>
              <a:t>S</a:t>
            </a:r>
            <a:r>
              <a:rPr b="1" lang="en" sz="1700">
                <a:solidFill>
                  <a:schemeClr val="dk1"/>
                </a:solidFill>
              </a:rPr>
              <a:t>olução final: 7+3+3+2+2= 17</a:t>
            </a:r>
            <a:endParaRPr b="1"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75" y="762562"/>
            <a:ext cx="6162750" cy="36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91"/>
          <p:cNvSpPr txBox="1"/>
          <p:nvPr/>
        </p:nvSpPr>
        <p:spPr>
          <a:xfrm>
            <a:off x="734775" y="440850"/>
            <a:ext cx="733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Encontre o custo mínimo para o grafo abaixo.</a:t>
            </a:r>
            <a:endParaRPr b="1" sz="1500"/>
          </a:p>
        </p:txBody>
      </p:sp>
      <p:sp>
        <p:nvSpPr>
          <p:cNvPr id="471" name="Google Shape;471;p91"/>
          <p:cNvSpPr txBox="1"/>
          <p:nvPr/>
        </p:nvSpPr>
        <p:spPr>
          <a:xfrm>
            <a:off x="6573000" y="4128175"/>
            <a:ext cx="291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Solução: 27</a:t>
            </a:r>
            <a:endParaRPr b="1"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2"/>
          <p:cNvSpPr/>
          <p:nvPr/>
        </p:nvSpPr>
        <p:spPr>
          <a:xfrm>
            <a:off x="3817080" y="450000"/>
            <a:ext cx="478296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Bibliografia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3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3"/>
          <p:cNvSpPr txBox="1"/>
          <p:nvPr/>
        </p:nvSpPr>
        <p:spPr>
          <a:xfrm>
            <a:off x="414175" y="774875"/>
            <a:ext cx="733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INDUSTRIAL21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b="1" lang="en">
                <a:solidFill>
                  <a:schemeClr val="dk1"/>
                </a:solidFill>
              </a:rPr>
              <a:t>Algoritmo de Boruvka: Teoria dos Grafos (Exemplo Prático)</a:t>
            </a:r>
            <a:r>
              <a:rPr lang="en">
                <a:solidFill>
                  <a:schemeClr val="dk1"/>
                </a:solidFill>
              </a:rPr>
              <a:t>. Youtube, 2021. Disponível em: &lt;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https://www.youtube.com/watch?v=3cjmO2GCyhU</a:t>
            </a:r>
            <a:r>
              <a:rPr lang="en">
                <a:solidFill>
                  <a:schemeClr val="dk1"/>
                </a:solidFill>
              </a:rPr>
              <a:t>&gt;;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Pesquisa Operacional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b="1" lang="en">
                <a:solidFill>
                  <a:schemeClr val="dk1"/>
                </a:solidFill>
              </a:rPr>
              <a:t>Algoritmo de Boruvka: Exemplo Numérico</a:t>
            </a:r>
            <a:r>
              <a:rPr lang="en">
                <a:solidFill>
                  <a:schemeClr val="dk1"/>
                </a:solidFill>
              </a:rPr>
              <a:t>. Youtube, 2020. Disponível em: &lt;https://www.youtube.com/watch?v=cvxnF1VqVx4&gt;.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4"/>
          <p:cNvSpPr/>
          <p:nvPr/>
        </p:nvSpPr>
        <p:spPr>
          <a:xfrm>
            <a:off x="3188525" y="2488875"/>
            <a:ext cx="26952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iury.alves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@discente.ufg.br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lucaplaster@discente.ufg.br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mariaanjos2@discente.ufg.br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wanderleyalencar@ufg.br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4"/>
          <p:cNvSpPr/>
          <p:nvPr/>
        </p:nvSpPr>
        <p:spPr>
          <a:xfrm>
            <a:off x="451440" y="586440"/>
            <a:ext cx="8231760" cy="82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Obrigado!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4"/>
          <p:cNvSpPr/>
          <p:nvPr/>
        </p:nvSpPr>
        <p:spPr>
          <a:xfrm>
            <a:off x="2808000" y="2126520"/>
            <a:ext cx="3519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Dúvidas ou sugestões?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560" y="3904560"/>
            <a:ext cx="1490040" cy="7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1440" y="3996000"/>
            <a:ext cx="2042640" cy="6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8"/>
          <p:cNvSpPr/>
          <p:nvPr/>
        </p:nvSpPr>
        <p:spPr>
          <a:xfrm>
            <a:off x="774000" y="1162440"/>
            <a:ext cx="1792440" cy="17924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8"/>
          <p:cNvSpPr/>
          <p:nvPr/>
        </p:nvSpPr>
        <p:spPr>
          <a:xfrm>
            <a:off x="3726000" y="1162440"/>
            <a:ext cx="1792440" cy="17924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68"/>
          <p:cNvSpPr/>
          <p:nvPr/>
        </p:nvSpPr>
        <p:spPr>
          <a:xfrm>
            <a:off x="680400" y="3020040"/>
            <a:ext cx="2811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Iury Alexandre Alves Bó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</a:t>
            </a: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-mail: iury.alves@discente.ufg.br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8"/>
          <p:cNvSpPr/>
          <p:nvPr/>
        </p:nvSpPr>
        <p:spPr>
          <a:xfrm>
            <a:off x="3632760" y="3023640"/>
            <a:ext cx="281088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Luca Mascarenhas Plaster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</a:t>
            </a: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-mail: lucap</a:t>
            </a:r>
            <a:r>
              <a:rPr lang="en" sz="1200">
                <a:solidFill>
                  <a:srgbClr val="FFFFFF"/>
                </a:solidFill>
              </a:rPr>
              <a:t>laster@discente.ufg.br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8"/>
          <p:cNvSpPr/>
          <p:nvPr/>
        </p:nvSpPr>
        <p:spPr>
          <a:xfrm>
            <a:off x="6477125" y="3027250"/>
            <a:ext cx="2748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Maria Rafaela dos Anjos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</a:t>
            </a: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-mail: mariaanjos2@discente.ufg.br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000" y="1162450"/>
            <a:ext cx="1792449" cy="17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075" y="1172850"/>
            <a:ext cx="1742104" cy="17924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000" y="1162450"/>
            <a:ext cx="1792450" cy="1792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9"/>
          <p:cNvSpPr/>
          <p:nvPr/>
        </p:nvSpPr>
        <p:spPr>
          <a:xfrm>
            <a:off x="311760" y="444960"/>
            <a:ext cx="6962040" cy="57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9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9"/>
          <p:cNvSpPr/>
          <p:nvPr/>
        </p:nvSpPr>
        <p:spPr>
          <a:xfrm>
            <a:off x="628200" y="1152360"/>
            <a:ext cx="664560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ução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Código-fonte do Alg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oritmo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960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Bibliografia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0"/>
          <p:cNvSpPr/>
          <p:nvPr/>
        </p:nvSpPr>
        <p:spPr>
          <a:xfrm>
            <a:off x="3817080" y="450000"/>
            <a:ext cx="478296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0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"/>
          <p:cNvSpPr/>
          <p:nvPr/>
        </p:nvSpPr>
        <p:spPr>
          <a:xfrm>
            <a:off x="311760" y="444960"/>
            <a:ext cx="6962040" cy="57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b="0" i="0" sz="2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7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1"/>
          <p:cNvSpPr/>
          <p:nvPr/>
        </p:nvSpPr>
        <p:spPr>
          <a:xfrm>
            <a:off x="311760" y="1152360"/>
            <a:ext cx="7297560" cy="3495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OBJETIVO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B5394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 Algoritmo de Borůvka (ou Algoritmo de Sollin como também é conhecido) é um algoritmo para encontrar uma árvore geradora mínima em um grafo.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Todos os pesos de arestas devem ser distintos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Caracteriza-se pela divisão do grafo original em vários subgrafos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Pode ser considerada uma variação de algoritmos como os de Prim e Kruskal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b="1" sz="1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2"/>
          <p:cNvSpPr/>
          <p:nvPr/>
        </p:nvSpPr>
        <p:spPr>
          <a:xfrm>
            <a:off x="311760" y="444960"/>
            <a:ext cx="6962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2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72"/>
          <p:cNvSpPr/>
          <p:nvPr/>
        </p:nvSpPr>
        <p:spPr>
          <a:xfrm>
            <a:off x="311760" y="1152360"/>
            <a:ext cx="72975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Passo a Passo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B5394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Para cada vértice, escolher a sua aresta de menor custo. Deste passo poderão resultar um ou mais subgrafos.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Caso o passo 1 dê origem a grafos não conectados, considere cada subgrafo gerado no passo anterior como um vértice do grafo final.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Então, repita o primeiro passo, encarando cada subgrafo como se fosse um vértice e olhando para as arestas entre esses subgrafos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36" name="Google Shape;3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50" y="3167252"/>
            <a:ext cx="3249901" cy="18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3"/>
          <p:cNvSpPr/>
          <p:nvPr/>
        </p:nvSpPr>
        <p:spPr>
          <a:xfrm>
            <a:off x="311760" y="444960"/>
            <a:ext cx="6962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3"/>
          <p:cNvSpPr/>
          <p:nvPr/>
        </p:nvSpPr>
        <p:spPr>
          <a:xfrm>
            <a:off x="8472600" y="4739400"/>
            <a:ext cx="5478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005CA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3"/>
          <p:cNvSpPr/>
          <p:nvPr/>
        </p:nvSpPr>
        <p:spPr>
          <a:xfrm>
            <a:off x="311760" y="1152360"/>
            <a:ext cx="72975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</a:rPr>
              <a:t>Curiosidades</a:t>
            </a:r>
            <a:endParaRPr b="1" sz="16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B5394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 algoritmo de Borůvka é o algoritmo de árvore geradora mínima mais antigo descoberto, por Borůvka em 1926, muito antes de os computadores existirem. O algoritmo foi publicado como um método de construção de uma rede elétrica eficiente.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complexidade de tempo do algoritmo de Borůvka é 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O(E </a:t>
            </a:r>
            <a:r>
              <a:rPr i="1" lang="en">
                <a:solidFill>
                  <a:schemeClr val="dk1"/>
                </a:solidFill>
              </a:rPr>
              <a:t>log</a:t>
            </a:r>
            <a:r>
              <a:rPr lang="en">
                <a:solidFill>
                  <a:schemeClr val="dk1"/>
                </a:solidFill>
              </a:rPr>
              <a:t>(V)), que é o mesmo que os algoritmos de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Kruskal e Prim.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 algoritmo de Borůvka é usado como um passo 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 um algoritmo aleatório mais rápido que funciona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em tempo linear O(E).</a:t>
            </a:r>
            <a:endParaRPr b="1" sz="1600">
              <a:solidFill>
                <a:srgbClr val="0B5394"/>
              </a:solidFill>
            </a:endParaRPr>
          </a:p>
        </p:txBody>
      </p:sp>
      <p:pic>
        <p:nvPicPr>
          <p:cNvPr id="344" name="Google Shape;3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975" y="2536400"/>
            <a:ext cx="1838275" cy="24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4"/>
          <p:cNvSpPr/>
          <p:nvPr/>
        </p:nvSpPr>
        <p:spPr>
          <a:xfrm>
            <a:off x="3817080" y="450000"/>
            <a:ext cx="4782960" cy="40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ódigo</a:t>
            </a: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-fonte do algoritmo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4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